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333" r:id="rId4"/>
    <p:sldId id="334" r:id="rId5"/>
    <p:sldId id="335" r:id="rId6"/>
    <p:sldId id="336" r:id="rId7"/>
    <p:sldId id="338" r:id="rId8"/>
    <p:sldId id="337" r:id="rId9"/>
    <p:sldId id="340" r:id="rId10"/>
    <p:sldId id="339" r:id="rId11"/>
    <p:sldId id="368" r:id="rId12"/>
    <p:sldId id="369" r:id="rId13"/>
    <p:sldId id="375" r:id="rId14"/>
    <p:sldId id="376" r:id="rId15"/>
    <p:sldId id="341" r:id="rId16"/>
    <p:sldId id="342" r:id="rId17"/>
    <p:sldId id="344" r:id="rId18"/>
    <p:sldId id="364" r:id="rId19"/>
    <p:sldId id="365" r:id="rId20"/>
    <p:sldId id="353" r:id="rId21"/>
    <p:sldId id="377" r:id="rId22"/>
    <p:sldId id="380" r:id="rId23"/>
    <p:sldId id="373" r:id="rId24"/>
    <p:sldId id="374" r:id="rId25"/>
    <p:sldId id="378" r:id="rId26"/>
    <p:sldId id="379" r:id="rId27"/>
    <p:sldId id="355" r:id="rId28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FF0000"/>
    <a:srgbClr val="663300"/>
    <a:srgbClr val="000099"/>
    <a:srgbClr val="CC0000"/>
    <a:srgbClr val="A3D1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60"/>
  </p:normalViewPr>
  <p:slideViewPr>
    <p:cSldViewPr>
      <p:cViewPr>
        <p:scale>
          <a:sx n="75" d="100"/>
          <a:sy n="75" d="100"/>
        </p:scale>
        <p:origin x="-9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8C820F-1C20-4B30-8877-B2010C501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34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29F105D-5827-494C-9B81-D062529A7E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2717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708D8-57CD-48B4-AA05-3EBE122E6C09}" type="slidenum">
              <a:rPr lang="tr-TR" smtClean="0">
                <a:latin typeface="Arial" charset="0"/>
              </a:rPr>
              <a:pPr/>
              <a:t>1</a:t>
            </a:fld>
            <a:endParaRPr lang="tr-TR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50970" y="9428662"/>
            <a:ext cx="2945136" cy="49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1" tIns="47780" rIns="95561" bIns="4778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33C8D8-31D4-440B-976A-D27105D2C823}" type="slidenum">
              <a:rPr lang="tr-TR" altLang="tr-TR" sz="1300"/>
              <a:pPr algn="r" eaLnBrk="1" hangingPunct="1">
                <a:spcBef>
                  <a:spcPct val="0"/>
                </a:spcBef>
              </a:pPr>
              <a:t>24</a:t>
            </a:fld>
            <a:endParaRPr lang="tr-TR" altLang="tr-TR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50970" y="9428662"/>
            <a:ext cx="2945136" cy="49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1" tIns="47780" rIns="95561" bIns="4778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0BA356-63DA-4974-8148-EE9D3B9DD79C}" type="slidenum">
              <a:rPr lang="tr-TR" altLang="tr-TR" sz="1300"/>
              <a:pPr algn="r" eaLnBrk="1" hangingPunct="1">
                <a:spcBef>
                  <a:spcPct val="0"/>
                </a:spcBef>
              </a:pPr>
              <a:t>25</a:t>
            </a:fld>
            <a:endParaRPr lang="tr-TR" altLang="tr-TR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7FFB-E12B-41E3-B1C4-19B516D4EF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AA20-ED81-43C5-8970-0D356147FB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E039-F7C4-468F-88DE-A409B199AC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CB8A-E612-43F9-A2D5-AA87EAAA26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1F2A-A9A0-4C2B-8442-5B3C397C31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7FEB-6A7C-4F23-8CF0-2700B142A9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E638-A007-48C5-A5F7-716332F0F9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A92C-17D1-43C6-92FF-0B54F6B89F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A262-ABF0-41E2-B821-80CA29191F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28B9-BF49-46A3-AC91-26FBB3A51F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9729-7F4A-4188-8212-DA80C2CF7C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91B5-079A-4E19-9D2B-A98676A309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9579-438E-4B89-B613-761384B474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7730-CCFC-4B0B-9910-30637B9FC9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3CE4-65D0-4F61-8327-CA6348693F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795C-5303-4C62-9DAE-8BA3478C90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8EE2-651F-483A-A300-3CA74A3053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401E7-2638-41EA-9D06-9D0E6BBC5C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FF0CD-1DEC-42D0-B2F1-C868168F8D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7252D-92EA-4D42-8A5B-C79B447EA5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7D3A4-03C0-4F81-9EAC-DEA627533E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05A88-0037-4094-B83A-9508ADBCFA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DBACAC2-6D03-4EBB-A9F8-4E08EE028B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Picture 7" descr="presentation_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3616C20-2FA4-4223-8C31-64D5A1E795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6" name="Picture 4" descr="presentation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214563" y="4102100"/>
            <a:ext cx="4500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 i="1" dirty="0">
                <a:solidFill>
                  <a:schemeClr val="bg1"/>
                </a:solidFill>
              </a:rPr>
              <a:t> 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399704" y="342035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              Av. Duygu YAŞAR</a:t>
            </a:r>
          </a:p>
          <a:p>
            <a:pPr algn="ctr"/>
            <a:endParaRPr lang="tr-TR" sz="3200" dirty="0" smtClean="0">
              <a:solidFill>
                <a:schemeClr val="bg1"/>
              </a:solidFill>
            </a:endParaRPr>
          </a:p>
          <a:p>
            <a:pPr algn="ctr"/>
            <a:r>
              <a:rPr lang="tr-TR" sz="3200" dirty="0" smtClean="0">
                <a:solidFill>
                  <a:schemeClr val="bg1"/>
                </a:solidFill>
              </a:rPr>
              <a:t>Disiplin İhlallerinin Raporlanması</a:t>
            </a:r>
            <a:endParaRPr lang="tr-T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1/A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484784"/>
            <a:ext cx="8064896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Hakem Raporu: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Müsabakanın </a:t>
            </a:r>
            <a:r>
              <a:rPr lang="tr-TR" sz="2400" u="sng" dirty="0" smtClean="0"/>
              <a:t>89. dakikasında </a:t>
            </a:r>
            <a:r>
              <a:rPr lang="tr-TR" sz="2400" dirty="0" smtClean="0"/>
              <a:t>x kulübünün yediği gol sonrası, z isimli x kulübünün teknik sorumlusu takım oyuncularından 95 ve 65 forma numaralı oyuncuları, </a:t>
            </a:r>
            <a:r>
              <a:rPr lang="tr-TR" sz="2400" b="1" dirty="0" smtClean="0">
                <a:solidFill>
                  <a:srgbClr val="00B050"/>
                </a:solidFill>
              </a:rPr>
              <a:t>gole sebep olduklarını düşünerek</a:t>
            </a:r>
            <a:r>
              <a:rPr lang="tr-TR" sz="2400" dirty="0" smtClean="0"/>
              <a:t> oyun sahasına, ceza alanına kadar girerek </a:t>
            </a:r>
            <a:r>
              <a:rPr lang="tr-TR" sz="2400" b="1" dirty="0" smtClean="0">
                <a:solidFill>
                  <a:srgbClr val="FF0000"/>
                </a:solidFill>
              </a:rPr>
              <a:t>hakaret</a:t>
            </a:r>
            <a:r>
              <a:rPr lang="tr-TR" sz="2400" dirty="0" smtClean="0"/>
              <a:t> etmiştir.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89426" y="32325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1/B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48308" y="1628800"/>
            <a:ext cx="8064896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Ek rapor: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Müsabakanın 89. dakikasında teknik sorumlu saha içine girerek, 65 ve 95 forma numaralı oyunculara yedikleri golden </a:t>
            </a:r>
            <a:r>
              <a:rPr lang="tr-TR" sz="2400" b="1" dirty="0" smtClean="0">
                <a:solidFill>
                  <a:srgbClr val="00B050"/>
                </a:solidFill>
              </a:rPr>
              <a:t>sorumlu olduklarını düşündüğünden</a:t>
            </a:r>
            <a:r>
              <a:rPr lang="tr-TR" sz="2400" dirty="0" smtClean="0"/>
              <a:t>; « </a:t>
            </a:r>
            <a:r>
              <a:rPr lang="tr-TR" sz="2400" dirty="0" smtClean="0">
                <a:solidFill>
                  <a:srgbClr val="FF0000"/>
                </a:solidFill>
              </a:rPr>
              <a:t>Bu golü nasıl yediniz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000099"/>
                </a:solidFill>
              </a:rPr>
              <a:t>lan</a:t>
            </a:r>
            <a:r>
              <a:rPr lang="tr-TR" sz="2400" dirty="0" smtClean="0"/>
              <a:t>, </a:t>
            </a:r>
            <a:r>
              <a:rPr lang="tr-TR" sz="2400" dirty="0" smtClean="0">
                <a:solidFill>
                  <a:srgbClr val="FF0000"/>
                </a:solidFill>
              </a:rPr>
              <a:t>altı pasın içinde gol mi yenir</a:t>
            </a:r>
            <a:r>
              <a:rPr lang="tr-TR" sz="2400" dirty="0" smtClean="0"/>
              <a:t>, </a:t>
            </a:r>
            <a:r>
              <a:rPr lang="tr-TR" sz="2400" dirty="0" smtClean="0">
                <a:solidFill>
                  <a:srgbClr val="C00000"/>
                </a:solidFill>
              </a:rPr>
              <a:t>yazıklar olsun, tüh size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000099"/>
                </a:solidFill>
              </a:rPr>
              <a:t>ahlaksız herifler</a:t>
            </a:r>
            <a:r>
              <a:rPr lang="tr-TR" sz="2400" dirty="0" smtClean="0"/>
              <a:t>, </a:t>
            </a:r>
            <a:r>
              <a:rPr lang="tr-TR" sz="2400" dirty="0">
                <a:solidFill>
                  <a:srgbClr val="000099"/>
                </a:solidFill>
              </a:rPr>
              <a:t>A</a:t>
            </a:r>
            <a:r>
              <a:rPr lang="tr-TR" sz="2400" dirty="0" smtClean="0">
                <a:solidFill>
                  <a:srgbClr val="000099"/>
                </a:solidFill>
              </a:rPr>
              <a:t>llah belanızı versin</a:t>
            </a:r>
            <a:r>
              <a:rPr lang="tr-TR" sz="2400" dirty="0" smtClean="0"/>
              <a:t>» demiştir. Bu nedenle </a:t>
            </a:r>
            <a:r>
              <a:rPr lang="tr-TR" sz="2400" b="1" dirty="0" smtClean="0">
                <a:solidFill>
                  <a:srgbClr val="C00000"/>
                </a:solidFill>
              </a:rPr>
              <a:t>ihraç</a:t>
            </a:r>
            <a:r>
              <a:rPr lang="tr-TR" sz="2400" dirty="0" smtClean="0"/>
              <a:t> edilmiştir.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etin kutusu"/>
          <p:cNvSpPr txBox="1"/>
          <p:nvPr/>
        </p:nvSpPr>
        <p:spPr>
          <a:xfrm>
            <a:off x="539552" y="2204864"/>
            <a:ext cx="80648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Hakem Raporu: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Müsabakanın 83. dakikasında x kulübü oyuncusu, y kulübü oyuncusu z’ye topsuz alanda </a:t>
            </a:r>
            <a:r>
              <a:rPr lang="tr-TR" sz="2400" dirty="0" smtClean="0">
                <a:solidFill>
                  <a:srgbClr val="FF0000"/>
                </a:solidFill>
              </a:rPr>
              <a:t>şiddetli hareket </a:t>
            </a:r>
            <a:r>
              <a:rPr lang="tr-TR" sz="2400" dirty="0" smtClean="0"/>
              <a:t>yaptığından dolayı tarafımca oyundan ihraç edilmiştir. 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2/A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31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etin kutusu"/>
          <p:cNvSpPr txBox="1"/>
          <p:nvPr/>
        </p:nvSpPr>
        <p:spPr>
          <a:xfrm>
            <a:off x="539552" y="1628800"/>
            <a:ext cx="8064896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Ek rapor: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Müsabakanın 83. </a:t>
            </a:r>
            <a:r>
              <a:rPr lang="tr-TR" sz="2400" dirty="0"/>
              <a:t>dakikasında x kulübü oyuncusu, y kulübü oyuncusu </a:t>
            </a:r>
            <a:r>
              <a:rPr lang="tr-TR" sz="2400" dirty="0" smtClean="0"/>
              <a:t>z’ye </a:t>
            </a:r>
            <a:r>
              <a:rPr lang="tr-TR" sz="2400" dirty="0">
                <a:solidFill>
                  <a:srgbClr val="000099"/>
                </a:solidFill>
              </a:rPr>
              <a:t>topsuz alanda </a:t>
            </a:r>
            <a:r>
              <a:rPr lang="tr-TR" sz="2400" dirty="0" smtClean="0">
                <a:solidFill>
                  <a:srgbClr val="000099"/>
                </a:solidFill>
              </a:rPr>
              <a:t>bacağına şiddetli şekilde tekme atmış</a:t>
            </a:r>
            <a:r>
              <a:rPr lang="tr-TR" sz="2400" dirty="0" smtClean="0"/>
              <a:t> olduğundan dolayı tarafımdan </a:t>
            </a:r>
            <a:r>
              <a:rPr lang="tr-TR" sz="2400" b="1" dirty="0" smtClean="0">
                <a:solidFill>
                  <a:srgbClr val="C00000"/>
                </a:solidFill>
              </a:rPr>
              <a:t>ihraç </a:t>
            </a:r>
            <a:r>
              <a:rPr lang="tr-TR" sz="2400" dirty="0" smtClean="0"/>
              <a:t>edilmiştir.</a:t>
            </a:r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2/B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54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3/A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28596" y="1124744"/>
            <a:ext cx="8175852" cy="505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b="1" dirty="0" smtClean="0"/>
              <a:t>Hakem Raporu 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dirty="0" smtClean="0"/>
              <a:t>Ev </a:t>
            </a:r>
            <a:r>
              <a:rPr lang="tr-TR" sz="2600" dirty="0" smtClean="0"/>
              <a:t>sahibi kulüp masörü müsabakanın 17. dakikasında kendi oyuncusunun tedavisi için sahaya girdiği esnada görevini yapmak yerine </a:t>
            </a:r>
            <a:r>
              <a:rPr lang="tr-TR" sz="2600" b="1" dirty="0" smtClean="0">
                <a:solidFill>
                  <a:srgbClr val="CC0000"/>
                </a:solidFill>
              </a:rPr>
              <a:t>hakemin kararlarını eleştirip rakip oyunculara sportmenlik dışı söylemlerde</a:t>
            </a:r>
            <a:r>
              <a:rPr lang="tr-TR" sz="2600" b="1" dirty="0" smtClean="0"/>
              <a:t> </a:t>
            </a:r>
            <a:r>
              <a:rPr lang="tr-TR" sz="2600" dirty="0" smtClean="0"/>
              <a:t>bulunması nedeniyle uyarılmıştır. Masör, ikinci devrede de rakip oyuncularla </a:t>
            </a:r>
            <a:r>
              <a:rPr lang="tr-TR" sz="2600" b="1" dirty="0" smtClean="0">
                <a:solidFill>
                  <a:srgbClr val="00B050"/>
                </a:solidFill>
              </a:rPr>
              <a:t>sportmenlik </a:t>
            </a:r>
            <a:r>
              <a:rPr lang="tr-TR" sz="2600" b="1" dirty="0">
                <a:solidFill>
                  <a:srgbClr val="00B050"/>
                </a:solidFill>
              </a:rPr>
              <a:t>d</a:t>
            </a:r>
            <a:r>
              <a:rPr lang="tr-TR" sz="2600" b="1" dirty="0" smtClean="0">
                <a:solidFill>
                  <a:srgbClr val="00B050"/>
                </a:solidFill>
              </a:rPr>
              <a:t>ışı diyaloglara girmesi </a:t>
            </a:r>
            <a:r>
              <a:rPr lang="tr-TR" sz="2600" dirty="0" smtClean="0"/>
              <a:t>nedeniyle hakem tarafından oyun dışına alınmıştır.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3/B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00034" y="1000108"/>
            <a:ext cx="8064896" cy="529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b="1" dirty="0" smtClean="0"/>
              <a:t>Ek rapor:</a:t>
            </a:r>
          </a:p>
          <a:p>
            <a:pPr algn="just"/>
            <a:endParaRPr lang="tr-TR" dirty="0" smtClean="0"/>
          </a:p>
          <a:p>
            <a:pPr algn="just"/>
            <a:r>
              <a:rPr lang="tr-TR" sz="2600" dirty="0" smtClean="0"/>
              <a:t>Ev </a:t>
            </a:r>
            <a:r>
              <a:rPr lang="tr-TR" sz="2600" dirty="0"/>
              <a:t>sahibi kulüp masörü müsabakanın </a:t>
            </a:r>
            <a:r>
              <a:rPr lang="tr-TR" sz="2600" u="sng" dirty="0"/>
              <a:t>17. dakikasında </a:t>
            </a:r>
            <a:r>
              <a:rPr lang="tr-TR" sz="2600" dirty="0"/>
              <a:t>kendi oyuncusunun tedavisi için sahaya girdiği </a:t>
            </a:r>
            <a:r>
              <a:rPr lang="tr-TR" sz="2600" dirty="0" smtClean="0"/>
              <a:t>esnada, kendi oyuncusunun tedavisi ile ilgilenmek yerine «</a:t>
            </a:r>
            <a:r>
              <a:rPr lang="tr-TR" sz="2600" b="1" dirty="0" smtClean="0">
                <a:solidFill>
                  <a:srgbClr val="000099"/>
                </a:solidFill>
              </a:rPr>
              <a:t>Hep onlara faul çalıyorsun, onlara çaldıklarını bize niye çalmıyorsun, Hep böyle yapıyorsunuz</a:t>
            </a:r>
            <a:r>
              <a:rPr lang="tr-TR" sz="2600" dirty="0" smtClean="0"/>
              <a:t>» şeklinde </a:t>
            </a:r>
            <a:r>
              <a:rPr lang="tr-TR" sz="2600" dirty="0" smtClean="0">
                <a:solidFill>
                  <a:srgbClr val="00B050"/>
                </a:solidFill>
              </a:rPr>
              <a:t>itirazlarda bulunmuş</a:t>
            </a:r>
            <a:r>
              <a:rPr lang="tr-TR" sz="2600" dirty="0" smtClean="0"/>
              <a:t>, </a:t>
            </a:r>
            <a:r>
              <a:rPr lang="tr-TR" sz="2600" u="sng" dirty="0" smtClean="0"/>
              <a:t>hakem tarafından uyarılmıştır</a:t>
            </a:r>
            <a:r>
              <a:rPr lang="tr-TR" sz="2600" dirty="0" smtClean="0"/>
              <a:t>. Oyunun devamında </a:t>
            </a:r>
            <a:r>
              <a:rPr lang="tr-TR" sz="2600" dirty="0" smtClean="0">
                <a:solidFill>
                  <a:srgbClr val="FF0000"/>
                </a:solidFill>
              </a:rPr>
              <a:t>tekrar</a:t>
            </a:r>
            <a:r>
              <a:rPr lang="tr-TR" sz="2600" dirty="0" smtClean="0"/>
              <a:t> sakatlanan bir </a:t>
            </a:r>
            <a:r>
              <a:rPr lang="tr-TR" sz="2600" dirty="0" smtClean="0">
                <a:solidFill>
                  <a:srgbClr val="00B0F0"/>
                </a:solidFill>
              </a:rPr>
              <a:t>oyuncunun tedavisi </a:t>
            </a:r>
            <a:r>
              <a:rPr lang="tr-TR" sz="2600" dirty="0" smtClean="0"/>
              <a:t>için oyun alanına giren masör saha içerisinde </a:t>
            </a:r>
            <a:r>
              <a:rPr lang="tr-TR" sz="2600" b="1" dirty="0" smtClean="0">
                <a:solidFill>
                  <a:srgbClr val="663300"/>
                </a:solidFill>
              </a:rPr>
              <a:t>rakip takım oyuncuları ile sözlü tartışmalara girmiş</a:t>
            </a:r>
            <a:r>
              <a:rPr lang="tr-TR" sz="2600" dirty="0" smtClean="0"/>
              <a:t>. </a:t>
            </a:r>
            <a:r>
              <a:rPr lang="tr-TR" sz="2600" dirty="0" smtClean="0"/>
              <a:t>              Bu </a:t>
            </a:r>
            <a:r>
              <a:rPr lang="tr-TR" sz="2600" dirty="0" smtClean="0"/>
              <a:t>sebeple tekrar uyarılmıştır.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3/C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124744"/>
            <a:ext cx="8064896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b="1" dirty="0" smtClean="0"/>
              <a:t>devamı: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600" dirty="0" smtClean="0"/>
          </a:p>
          <a:p>
            <a:pPr algn="just"/>
            <a:r>
              <a:rPr lang="tr-TR" sz="2600" dirty="0"/>
              <a:t>Müsabakanın 80. dakikasında tedavi için oyun alanına girmiş, rakip takım oyuncularının vakit kaybı serzenişine karşı «</a:t>
            </a:r>
            <a:r>
              <a:rPr lang="tr-TR" sz="2600" dirty="0">
                <a:solidFill>
                  <a:srgbClr val="000099"/>
                </a:solidFill>
              </a:rPr>
              <a:t>tabi ki </a:t>
            </a:r>
            <a:r>
              <a:rPr lang="tr-TR" sz="2600" dirty="0" smtClean="0">
                <a:solidFill>
                  <a:srgbClr val="000099"/>
                </a:solidFill>
              </a:rPr>
              <a:t>yatacak, </a:t>
            </a:r>
            <a:r>
              <a:rPr lang="tr-TR" sz="2600" dirty="0">
                <a:solidFill>
                  <a:srgbClr val="000099"/>
                </a:solidFill>
              </a:rPr>
              <a:t>siz de aynı şekilde yatmıyor musunuz?</a:t>
            </a:r>
            <a:r>
              <a:rPr lang="tr-TR" sz="2600" dirty="0"/>
              <a:t>» şeklinde cevap vermesi üzerine </a:t>
            </a:r>
            <a:r>
              <a:rPr lang="tr-TR" sz="2600" dirty="0">
                <a:solidFill>
                  <a:srgbClr val="C00000"/>
                </a:solidFill>
              </a:rPr>
              <a:t>ortamın gerilmesine sebep </a:t>
            </a:r>
            <a:r>
              <a:rPr lang="tr-TR" sz="2600" dirty="0" smtClean="0">
                <a:solidFill>
                  <a:srgbClr val="C00000"/>
                </a:solidFill>
              </a:rPr>
              <a:t>olmuş</a:t>
            </a:r>
            <a:r>
              <a:rPr lang="tr-TR" sz="2600" dirty="0" smtClean="0"/>
              <a:t>, </a:t>
            </a:r>
            <a:r>
              <a:rPr lang="tr-TR" sz="2600" dirty="0"/>
              <a:t>görev alanı ve </a:t>
            </a:r>
            <a:r>
              <a:rPr lang="tr-TR" sz="2600" b="1" dirty="0">
                <a:solidFill>
                  <a:srgbClr val="00B050"/>
                </a:solidFill>
              </a:rPr>
              <a:t>sorumlulukları dışındaki </a:t>
            </a:r>
            <a:r>
              <a:rPr lang="tr-TR" sz="2600" dirty="0"/>
              <a:t>bu </a:t>
            </a:r>
            <a:r>
              <a:rPr lang="tr-TR" sz="2600" dirty="0">
                <a:solidFill>
                  <a:srgbClr val="FF00FF"/>
                </a:solidFill>
              </a:rPr>
              <a:t>tavır ve davranışları </a:t>
            </a:r>
            <a:r>
              <a:rPr lang="tr-TR" sz="2600" dirty="0"/>
              <a:t>nedeniyle </a:t>
            </a:r>
            <a:r>
              <a:rPr lang="tr-TR" sz="2600" dirty="0">
                <a:solidFill>
                  <a:srgbClr val="0070C0"/>
                </a:solidFill>
              </a:rPr>
              <a:t>sportmenliğe aykırı </a:t>
            </a:r>
            <a:r>
              <a:rPr lang="tr-TR" sz="2600" dirty="0"/>
              <a:t>davranıştan tarafımdan </a:t>
            </a:r>
            <a:r>
              <a:rPr lang="tr-TR" sz="2600" b="1" u="sng" dirty="0">
                <a:solidFill>
                  <a:srgbClr val="C00000"/>
                </a:solidFill>
              </a:rPr>
              <a:t>ihraç</a:t>
            </a:r>
            <a:r>
              <a:rPr lang="tr-TR" sz="2600" b="1" u="sng" dirty="0"/>
              <a:t> </a:t>
            </a:r>
            <a:r>
              <a:rPr lang="tr-TR" sz="2600" dirty="0"/>
              <a:t>edilmiştir.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4/A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14282" y="1142984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/>
          </a:p>
          <a:p>
            <a:r>
              <a:rPr lang="tr-TR" sz="2400" b="1" dirty="0" smtClean="0"/>
              <a:t>Hakem Raporu:</a:t>
            </a:r>
          </a:p>
          <a:p>
            <a:endParaRPr lang="tr-TR" sz="2400" dirty="0" smtClean="0"/>
          </a:p>
          <a:p>
            <a:r>
              <a:rPr lang="tr-TR" sz="2400" dirty="0" smtClean="0"/>
              <a:t>[…]</a:t>
            </a:r>
            <a:endParaRPr lang="tr-TR" sz="2400" dirty="0" smtClean="0"/>
          </a:p>
          <a:p>
            <a:pPr algn="just"/>
            <a:r>
              <a:rPr lang="tr-TR" sz="2400" dirty="0" smtClean="0"/>
              <a:t>Oyuncu kırmızı kart gördükten sonra, önce </a:t>
            </a:r>
            <a:r>
              <a:rPr lang="tr-TR" sz="2400" b="1" dirty="0" smtClean="0">
                <a:solidFill>
                  <a:srgbClr val="00B050"/>
                </a:solidFill>
              </a:rPr>
              <a:t>kolumu tutarak sıktı ve çekiştirdi</a:t>
            </a:r>
            <a:r>
              <a:rPr lang="tr-TR" sz="2400" dirty="0" smtClean="0"/>
              <a:t>. Daha sonra </a:t>
            </a:r>
            <a:r>
              <a:rPr lang="tr-TR" sz="2400" dirty="0" smtClean="0">
                <a:solidFill>
                  <a:srgbClr val="FF0000"/>
                </a:solidFill>
              </a:rPr>
              <a:t>elini benim kanaatime </a:t>
            </a:r>
            <a:r>
              <a:rPr lang="tr-TR" sz="2400" dirty="0" smtClean="0">
                <a:solidFill>
                  <a:srgbClr val="C00000"/>
                </a:solidFill>
              </a:rPr>
              <a:t>göre gayri ahlaki </a:t>
            </a:r>
            <a:r>
              <a:rPr lang="tr-TR" sz="2400" dirty="0" smtClean="0">
                <a:solidFill>
                  <a:srgbClr val="FF0000"/>
                </a:solidFill>
              </a:rPr>
              <a:t>bir şekilde</a:t>
            </a:r>
            <a:r>
              <a:rPr lang="tr-TR" sz="2400" dirty="0" smtClean="0"/>
              <a:t>, </a:t>
            </a:r>
            <a:r>
              <a:rPr lang="tr-TR" sz="2400" dirty="0" smtClean="0">
                <a:solidFill>
                  <a:srgbClr val="FF0000"/>
                </a:solidFill>
              </a:rPr>
              <a:t>bana doğru göstererek </a:t>
            </a:r>
            <a:r>
              <a:rPr lang="tr-TR" sz="2400" dirty="0" smtClean="0"/>
              <a:t>anlamadığım bir dilde</a:t>
            </a:r>
            <a:r>
              <a:rPr lang="tr-TR" sz="2400" dirty="0" smtClean="0">
                <a:solidFill>
                  <a:srgbClr val="00B0F0"/>
                </a:solidFill>
              </a:rPr>
              <a:t>, yüksek ve kızgın bir ses tonuyla itirazlarına devam etti</a:t>
            </a:r>
            <a:r>
              <a:rPr lang="tr-TR" sz="2400" dirty="0" smtClean="0"/>
              <a:t>. Yanıma iyice yaklaşıp </a:t>
            </a:r>
            <a:r>
              <a:rPr lang="tr-TR" sz="2400" dirty="0" smtClean="0">
                <a:solidFill>
                  <a:srgbClr val="FF00FF"/>
                </a:solidFill>
              </a:rPr>
              <a:t>yüzüme doğru tükürdü</a:t>
            </a:r>
            <a:r>
              <a:rPr lang="tr-TR" sz="2400" dirty="0" smtClean="0"/>
              <a:t>. Biraz önce yapmış olduğu </a:t>
            </a:r>
            <a:r>
              <a:rPr lang="tr-TR" sz="2400" dirty="0" smtClean="0">
                <a:solidFill>
                  <a:srgbClr val="C00000"/>
                </a:solidFill>
              </a:rPr>
              <a:t>hareketi tekrarlayıp </a:t>
            </a:r>
            <a:r>
              <a:rPr lang="tr-TR" sz="2400" dirty="0" smtClean="0"/>
              <a:t>yanımdan uzaklaştı.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4/B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124744"/>
            <a:ext cx="80648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b="1" dirty="0" smtClean="0"/>
              <a:t>Ek rapor: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dirty="0" smtClean="0"/>
              <a:t>[…] futbolcu kendisine kırmızı kart göstermemden sonra </a:t>
            </a:r>
            <a:r>
              <a:rPr lang="tr-TR" sz="2600" dirty="0" smtClean="0">
                <a:solidFill>
                  <a:srgbClr val="000099"/>
                </a:solidFill>
              </a:rPr>
              <a:t>halk arasında </a:t>
            </a:r>
            <a:r>
              <a:rPr lang="tr-TR" sz="2600" b="1" dirty="0" err="1" smtClean="0">
                <a:solidFill>
                  <a:srgbClr val="000099"/>
                </a:solidFill>
              </a:rPr>
              <a:t>gay</a:t>
            </a:r>
            <a:r>
              <a:rPr lang="tr-TR" sz="2600" b="1" dirty="0" smtClean="0">
                <a:solidFill>
                  <a:srgbClr val="000099"/>
                </a:solidFill>
              </a:rPr>
              <a:t> insanlar </a:t>
            </a:r>
            <a:r>
              <a:rPr lang="tr-TR" sz="2600" dirty="0" smtClean="0">
                <a:solidFill>
                  <a:srgbClr val="000099"/>
                </a:solidFill>
              </a:rPr>
              <a:t>için kullanılan işareti (</a:t>
            </a:r>
            <a:r>
              <a:rPr lang="tr-TR" sz="2600" dirty="0" smtClean="0">
                <a:solidFill>
                  <a:srgbClr val="00B0F0"/>
                </a:solidFill>
              </a:rPr>
              <a:t>baş ve işaret parmağını birleştirip </a:t>
            </a:r>
            <a:r>
              <a:rPr lang="tr-TR" sz="2600" dirty="0" smtClean="0">
                <a:solidFill>
                  <a:srgbClr val="000099"/>
                </a:solidFill>
              </a:rPr>
              <a:t>yuvarlak oluşturmak suretiyle) </a:t>
            </a:r>
            <a:r>
              <a:rPr lang="tr-TR" sz="2600" dirty="0" smtClean="0">
                <a:solidFill>
                  <a:srgbClr val="FF0000"/>
                </a:solidFill>
              </a:rPr>
              <a:t>ayrı ayrı </a:t>
            </a:r>
            <a:r>
              <a:rPr lang="tr-TR" sz="2600" dirty="0" smtClean="0">
                <a:solidFill>
                  <a:srgbClr val="00B050"/>
                </a:solidFill>
              </a:rPr>
              <a:t>iki kez </a:t>
            </a:r>
            <a:r>
              <a:rPr lang="tr-TR" sz="2600" dirty="0" smtClean="0">
                <a:solidFill>
                  <a:srgbClr val="000099"/>
                </a:solidFill>
              </a:rPr>
              <a:t>bana doğru göstererek</a:t>
            </a:r>
            <a:r>
              <a:rPr lang="tr-TR" sz="2600" dirty="0" smtClean="0"/>
              <a:t> […] benim anlamadığım, ana dili olduğunu düşündüğüm bir dilde, </a:t>
            </a:r>
            <a:r>
              <a:rPr lang="tr-TR" sz="2600" dirty="0" smtClean="0">
                <a:solidFill>
                  <a:srgbClr val="7030A0"/>
                </a:solidFill>
              </a:rPr>
              <a:t>yüksek</a:t>
            </a:r>
            <a:r>
              <a:rPr lang="tr-TR" sz="2600" dirty="0" smtClean="0"/>
              <a:t> ve </a:t>
            </a:r>
            <a:r>
              <a:rPr lang="tr-TR" sz="2600" dirty="0" smtClean="0">
                <a:solidFill>
                  <a:srgbClr val="7030A0"/>
                </a:solidFill>
              </a:rPr>
              <a:t>kızgın bir ses </a:t>
            </a:r>
            <a:r>
              <a:rPr lang="tr-TR" sz="2600" dirty="0" smtClean="0"/>
              <a:t>tonuyla bana </a:t>
            </a:r>
            <a:r>
              <a:rPr lang="tr-TR" sz="2600" dirty="0" err="1" smtClean="0"/>
              <a:t>birşeyler</a:t>
            </a:r>
            <a:r>
              <a:rPr lang="tr-TR" sz="2600" dirty="0" smtClean="0"/>
              <a:t> söyledi.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600" dirty="0" smtClean="0"/>
              <a:t>[…] dibime kadar gelip </a:t>
            </a:r>
            <a:r>
              <a:rPr lang="tr-TR" sz="2600" dirty="0" smtClean="0">
                <a:solidFill>
                  <a:srgbClr val="FF00FF"/>
                </a:solidFill>
              </a:rPr>
              <a:t>çok yakın mesafeden yüzüme tükürdü</a:t>
            </a:r>
            <a:r>
              <a:rPr lang="tr-TR" sz="2600" dirty="0" smtClean="0"/>
              <a:t> ve bu tükürük </a:t>
            </a:r>
            <a:r>
              <a:rPr lang="tr-TR" sz="2600" b="1" dirty="0" smtClean="0"/>
              <a:t>yüzüme isabet etti.</a:t>
            </a: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5/A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67544" y="1124744"/>
            <a:ext cx="8064896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4. Hakem Raporu: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X takımı 55 numaralı sporcu, müsabakanın 53. dakikasında </a:t>
            </a:r>
            <a:r>
              <a:rPr lang="tr-TR" sz="2400" dirty="0" smtClean="0">
                <a:solidFill>
                  <a:srgbClr val="FF0000"/>
                </a:solidFill>
              </a:rPr>
              <a:t>şiddetli hareket.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X takımı 25 numaralı sporcu, müsabakanın 67. dakikasında </a:t>
            </a:r>
            <a:r>
              <a:rPr lang="tr-TR" sz="2400" dirty="0" smtClean="0">
                <a:solidFill>
                  <a:srgbClr val="FF0000"/>
                </a:solidFill>
              </a:rPr>
              <a:t>ciddi faullü oyun.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Biz Kimiz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11560" y="1196752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TFF Başkanı’nın görevlendireceği </a:t>
            </a:r>
            <a:r>
              <a:rPr lang="tr-TR" sz="2400" dirty="0" smtClean="0">
                <a:solidFill>
                  <a:srgbClr val="FF0000"/>
                </a:solidFill>
              </a:rPr>
              <a:t>kişiler</a:t>
            </a:r>
            <a:r>
              <a:rPr lang="tr-TR" sz="2400" dirty="0" smtClean="0"/>
              <a:t> veya </a:t>
            </a:r>
            <a:r>
              <a:rPr lang="tr-TR" sz="2400" dirty="0" smtClean="0">
                <a:solidFill>
                  <a:srgbClr val="00B050"/>
                </a:solidFill>
              </a:rPr>
              <a:t>disiplin müfettişleri</a:t>
            </a:r>
            <a:r>
              <a:rPr lang="tr-TR" sz="2400" dirty="0" smtClean="0"/>
              <a:t>, disiplin ihlallerini soruşturma birimleridir.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Disiplin müfettişleri, disiplin soruşturma ve yargılamasında </a:t>
            </a:r>
            <a:r>
              <a:rPr lang="tr-TR" sz="2400" dirty="0" smtClean="0">
                <a:solidFill>
                  <a:srgbClr val="7030A0"/>
                </a:solidFill>
              </a:rPr>
              <a:t>TFF’ </a:t>
            </a:r>
            <a:r>
              <a:rPr lang="tr-TR" sz="2400" dirty="0" err="1" smtClean="0">
                <a:solidFill>
                  <a:srgbClr val="7030A0"/>
                </a:solidFill>
              </a:rPr>
              <a:t>yi</a:t>
            </a:r>
            <a:r>
              <a:rPr lang="tr-TR" sz="2400" dirty="0" smtClean="0">
                <a:solidFill>
                  <a:srgbClr val="7030A0"/>
                </a:solidFill>
              </a:rPr>
              <a:t> temsil eder</a:t>
            </a:r>
            <a:r>
              <a:rPr lang="tr-TR" sz="2400" dirty="0" smtClean="0"/>
              <a:t>. Gerekli görülen hallerde müsabakalara bizzat iştirak etmek üzere görevlendirilebilirler. </a:t>
            </a:r>
            <a:r>
              <a:rPr lang="tr-TR" sz="2400" b="1" dirty="0" smtClean="0"/>
              <a:t>Disiplin müfettişlerinin </a:t>
            </a:r>
            <a:r>
              <a:rPr lang="tr-TR" sz="2400" dirty="0" smtClean="0"/>
              <a:t>Hukuk Müşavirliği mensubu </a:t>
            </a:r>
            <a:r>
              <a:rPr lang="tr-TR" sz="2400" dirty="0" smtClean="0">
                <a:solidFill>
                  <a:srgbClr val="CC0000"/>
                </a:solidFill>
              </a:rPr>
              <a:t>avukat olması zorunludur</a:t>
            </a:r>
            <a:r>
              <a:rPr lang="tr-TR" sz="2400" dirty="0" smtClean="0"/>
              <a:t>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Profesyonel müsabakalara ve Türkiye birinciliğine varan amatör müsabakalara ait Disiplin Kurulu’na sevk işlemleri soruşturma birimleri tarafından, diğer </a:t>
            </a:r>
            <a:r>
              <a:rPr lang="tr-TR" sz="2400" dirty="0" smtClean="0">
                <a:solidFill>
                  <a:srgbClr val="00B0F0"/>
                </a:solidFill>
              </a:rPr>
              <a:t>amatör müsabakalara</a:t>
            </a:r>
            <a:r>
              <a:rPr lang="tr-TR" sz="2400" dirty="0" smtClean="0"/>
              <a:t> ait sevk işlemleri </a:t>
            </a:r>
            <a:r>
              <a:rPr lang="tr-TR" sz="2400" dirty="0" smtClean="0">
                <a:solidFill>
                  <a:srgbClr val="000099"/>
                </a:solidFill>
              </a:rPr>
              <a:t>ise </a:t>
            </a:r>
            <a:r>
              <a:rPr lang="tr-TR" sz="2400" dirty="0" smtClean="0">
                <a:solidFill>
                  <a:srgbClr val="000099"/>
                </a:solidFill>
              </a:rPr>
              <a:t>      İl </a:t>
            </a:r>
            <a:r>
              <a:rPr lang="tr-TR" sz="2400" dirty="0" smtClean="0">
                <a:solidFill>
                  <a:srgbClr val="000099"/>
                </a:solidFill>
              </a:rPr>
              <a:t>Temsilcilikleri tarafından yapılır. </a:t>
            </a:r>
            <a:endParaRPr lang="tr-TR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Örnek Olay 5/B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467544" y="1124744"/>
            <a:ext cx="8064896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4. Hakem Raporu: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X takımı 55 numaralı sporcu, müsabakanın 53. dakikasında </a:t>
            </a:r>
            <a:r>
              <a:rPr lang="tr-TR" sz="2400" dirty="0" smtClean="0">
                <a:solidFill>
                  <a:srgbClr val="000099"/>
                </a:solidFill>
              </a:rPr>
              <a:t>arkadan rakibinin ayak bileğine </a:t>
            </a:r>
            <a:r>
              <a:rPr lang="tr-TR" sz="2400" b="1" dirty="0" smtClean="0">
                <a:solidFill>
                  <a:srgbClr val="000099"/>
                </a:solidFill>
              </a:rPr>
              <a:t>çift ayakla kayarak </a:t>
            </a:r>
            <a:r>
              <a:rPr lang="tr-TR" sz="2400" dirty="0" smtClean="0">
                <a:solidFill>
                  <a:srgbClr val="000099"/>
                </a:solidFill>
              </a:rPr>
              <a:t>vurması nedeniyle </a:t>
            </a:r>
            <a:r>
              <a:rPr lang="tr-TR" sz="2400" dirty="0" smtClean="0">
                <a:solidFill>
                  <a:srgbClr val="C00000"/>
                </a:solidFill>
              </a:rPr>
              <a:t>şiddetli hareketten ihraç edilmiştir.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X takımı 25 numaralı sporcu, müsabakanın 67. dakikasında </a:t>
            </a:r>
            <a:r>
              <a:rPr lang="tr-TR" sz="2400" dirty="0" smtClean="0">
                <a:solidFill>
                  <a:srgbClr val="000099"/>
                </a:solidFill>
              </a:rPr>
              <a:t>rakibini </a:t>
            </a:r>
            <a:r>
              <a:rPr lang="tr-TR" sz="2400" dirty="0" smtClean="0">
                <a:solidFill>
                  <a:srgbClr val="00B050"/>
                </a:solidFill>
              </a:rPr>
              <a:t>saçından çekerek </a:t>
            </a:r>
            <a:r>
              <a:rPr lang="tr-TR" sz="2400" dirty="0" smtClean="0">
                <a:solidFill>
                  <a:srgbClr val="000099"/>
                </a:solidFill>
              </a:rPr>
              <a:t>durdurması nedeniyle </a:t>
            </a:r>
            <a:r>
              <a:rPr lang="tr-TR" sz="2400" dirty="0" smtClean="0">
                <a:solidFill>
                  <a:srgbClr val="7030A0"/>
                </a:solidFill>
              </a:rPr>
              <a:t>ciddi faullü oyundan </a:t>
            </a:r>
            <a:r>
              <a:rPr lang="tr-TR" sz="2400" dirty="0" smtClean="0">
                <a:solidFill>
                  <a:srgbClr val="FF0000"/>
                </a:solidFill>
              </a:rPr>
              <a:t>ihraç edilmiştir.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22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RAPORLAR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71984" y="1772816"/>
            <a:ext cx="8064896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latin typeface="Impact" panose="020B0806030902050204" pitchFamily="34" charset="0"/>
              </a:rPr>
              <a:t>RAPORUN ARKA SAYFASINDA YER ALAN 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solidFill>
                  <a:srgbClr val="0070C0"/>
                </a:solidFill>
                <a:latin typeface="Impact" panose="020B0806030902050204" pitchFamily="34" charset="0"/>
              </a:rPr>
              <a:t>KODLU</a:t>
            </a:r>
            <a:r>
              <a:rPr lang="tr-TR" sz="2800" dirty="0" smtClean="0">
                <a:latin typeface="Impact" panose="020B0806030902050204" pitchFamily="34" charset="0"/>
              </a:rPr>
              <a:t> İHLAL </a:t>
            </a:r>
            <a:r>
              <a:rPr lang="tr-TR" sz="2800" dirty="0" smtClean="0">
                <a:solidFill>
                  <a:srgbClr val="FF0000"/>
                </a:solidFill>
                <a:latin typeface="Impact" panose="020B0806030902050204" pitchFamily="34" charset="0"/>
              </a:rPr>
              <a:t>( ÖZELLİKLE İHRAÇLARDA ) </a:t>
            </a:r>
            <a:r>
              <a:rPr lang="tr-TR" sz="2800" dirty="0" smtClean="0">
                <a:latin typeface="Impact" panose="020B0806030902050204" pitchFamily="34" charset="0"/>
              </a:rPr>
              <a:t>AÇIKLAMALARINA 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latin typeface="Impact" panose="020B0806030902050204" pitchFamily="34" charset="0"/>
              </a:rPr>
              <a:t>BAĞLI KALINMAMALI, 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latin typeface="Impact" panose="020B0806030902050204" pitchFamily="34" charset="0"/>
              </a:rPr>
              <a:t>İHLAL VE OLAYLAR 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solidFill>
                  <a:srgbClr val="0070C0"/>
                </a:solidFill>
                <a:latin typeface="Impact" panose="020B0806030902050204" pitchFamily="34" charset="0"/>
              </a:rPr>
              <a:t>EK RAPOR </a:t>
            </a:r>
            <a:r>
              <a:rPr lang="tr-TR" sz="2800" dirty="0" smtClean="0">
                <a:latin typeface="Impact" panose="020B0806030902050204" pitchFamily="34" charset="0"/>
              </a:rPr>
              <a:t>GEREKTİRMEYECEK ŞEKİLDE 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800" dirty="0" smtClean="0">
                <a:latin typeface="Impact" panose="020B0806030902050204" pitchFamily="34" charset="0"/>
              </a:rPr>
              <a:t>TÜM AYRINTILARIYLA AÇIKLANMALIDIR.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0787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1547664" y="351770"/>
            <a:ext cx="74883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</a:rPr>
              <a:t>Saha </a:t>
            </a:r>
            <a:r>
              <a:rPr lang="tr-TR" sz="2800" b="1" dirty="0" err="1" smtClean="0">
                <a:solidFill>
                  <a:schemeClr val="bg1"/>
                </a:solidFill>
                <a:latin typeface="Arial" pitchFamily="34" charset="0"/>
              </a:rPr>
              <a:t>Olayları’nın</a:t>
            </a:r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</a:rPr>
              <a:t> Rapora Aktarımı</a:t>
            </a:r>
            <a:endParaRPr lang="tr-TR" sz="2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700808"/>
            <a:ext cx="8064896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2400" dirty="0" smtClean="0"/>
              <a:t>Olay müsabakanın kaçıncı dakikasında meydana geldi?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2400" dirty="0" smtClean="0"/>
              <a:t>Olay nasıl gelişti?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2400" dirty="0" smtClean="0"/>
              <a:t>Kimler veya hangi takım taraftarları olaya karıştı?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2400" dirty="0" smtClean="0"/>
              <a:t>Sonucu ne oldu? (oyun durdu, vs.)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3419872" y="333375"/>
            <a:ext cx="56161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Saha Olaylarına Örnek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124744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b="1" dirty="0" smtClean="0"/>
              <a:t>Hakem Raporu: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400" dirty="0" smtClean="0"/>
              <a:t>[…] ayrıca müsabakanın içerisinde 2 </a:t>
            </a:r>
            <a:r>
              <a:rPr lang="tr-TR" sz="2400" dirty="0" err="1" smtClean="0"/>
              <a:t>nolu</a:t>
            </a:r>
            <a:r>
              <a:rPr lang="tr-TR" sz="2400" dirty="0" smtClean="0"/>
              <a:t> yardımcı hakeme yönelik olarak ev sahibi takım taraftarlarının bulunduğu kapalı tribünden saha içerisine atılan 3 adet çakmaktan 1 tanesi 2 </a:t>
            </a:r>
            <a:r>
              <a:rPr lang="tr-TR" sz="2400" dirty="0" err="1" smtClean="0"/>
              <a:t>nolu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000099"/>
                </a:solidFill>
              </a:rPr>
              <a:t>yardımcı hakeme isabet etmiş, herhangi bir yaralanma veya oyuna devam edememe unsuru oluşturmamıştır.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2420888"/>
            <a:ext cx="86423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2400" b="1" dirty="0"/>
              <a:t>…………………. ŞEKLİNDE, </a:t>
            </a:r>
            <a:r>
              <a:rPr lang="tr-TR" altLang="tr-TR" sz="2400" b="1" dirty="0">
                <a:solidFill>
                  <a:srgbClr val="FF0000"/>
                </a:solidFill>
              </a:rPr>
              <a:t>KÜFÜR</a:t>
            </a:r>
            <a:r>
              <a:rPr lang="tr-TR" altLang="tr-TR" sz="2400" b="1" dirty="0"/>
              <a:t> </a:t>
            </a:r>
            <a:r>
              <a:rPr lang="tr-TR" altLang="tr-TR" sz="2400" b="1" dirty="0" smtClean="0"/>
              <a:t>ETTİ…………………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r-TR" altLang="tr-TR" sz="2400" b="1" dirty="0" smtClean="0"/>
              <a:t>………………………………</a:t>
            </a:r>
            <a:r>
              <a:rPr lang="tr-TR" altLang="tr-TR" sz="2400" b="1" dirty="0">
                <a:solidFill>
                  <a:srgbClr val="FF0000"/>
                </a:solidFill>
              </a:rPr>
              <a:t>TEŞEBBÜS </a:t>
            </a:r>
            <a:r>
              <a:rPr lang="tr-TR" altLang="tr-TR" sz="2400" b="1" dirty="0"/>
              <a:t>ETTİ………………..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r-TR" altLang="tr-TR" sz="2400" b="1" dirty="0"/>
              <a:t>……………………………….. </a:t>
            </a:r>
            <a:r>
              <a:rPr lang="tr-TR" altLang="tr-TR" sz="2400" b="1" dirty="0">
                <a:solidFill>
                  <a:srgbClr val="FF0000"/>
                </a:solidFill>
              </a:rPr>
              <a:t>SALDIRDI</a:t>
            </a:r>
            <a:r>
              <a:rPr lang="tr-TR" altLang="tr-TR" sz="2400" b="1" dirty="0"/>
              <a:t>……………………….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…………………………………. </a:t>
            </a:r>
            <a:r>
              <a:rPr lang="tr-TR" altLang="tr-TR" sz="2400" b="1" dirty="0">
                <a:solidFill>
                  <a:srgbClr val="FF0000"/>
                </a:solidFill>
              </a:rPr>
              <a:t>KAVGA </a:t>
            </a:r>
            <a:r>
              <a:rPr lang="tr-TR" altLang="tr-TR" sz="2400" b="1" dirty="0"/>
              <a:t>ETTİLER……………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………………………………. </a:t>
            </a:r>
            <a:r>
              <a:rPr lang="tr-TR" altLang="tr-TR" sz="2400" b="1" dirty="0">
                <a:solidFill>
                  <a:srgbClr val="FF0000"/>
                </a:solidFill>
              </a:rPr>
              <a:t>KARGAŞA </a:t>
            </a:r>
            <a:r>
              <a:rPr lang="tr-TR" altLang="tr-TR" sz="2400" b="1" dirty="0"/>
              <a:t>ÇIKTI……………….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……………………………….. </a:t>
            </a:r>
            <a:r>
              <a:rPr lang="tr-TR" altLang="tr-TR" sz="2400" b="1" dirty="0">
                <a:solidFill>
                  <a:srgbClr val="FF0000"/>
                </a:solidFill>
              </a:rPr>
              <a:t>ARBEDE </a:t>
            </a:r>
            <a:r>
              <a:rPr lang="tr-TR" altLang="tr-TR" sz="2400" b="1" dirty="0"/>
              <a:t>ÇIKTI……………….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tr-TR" altLang="tr-TR" sz="2400" b="1" dirty="0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4000" b="1" dirty="0" smtClean="0">
                <a:solidFill>
                  <a:srgbClr val="3333FF"/>
                </a:solidFill>
                <a:latin typeface="Arial Narrow" pitchFamily="34" charset="0"/>
              </a:rPr>
              <a:t>Olayların </a:t>
            </a:r>
            <a:r>
              <a:rPr lang="tr-TR" altLang="tr-TR" sz="4000" b="1" dirty="0">
                <a:solidFill>
                  <a:srgbClr val="3333FF"/>
                </a:solidFill>
                <a:latin typeface="Arial Narrow" pitchFamily="34" charset="0"/>
              </a:rPr>
              <a:t>rapora </a:t>
            </a:r>
            <a:r>
              <a:rPr lang="tr-TR" altLang="tr-TR" sz="4000" b="1" dirty="0" smtClean="0">
                <a:solidFill>
                  <a:srgbClr val="3333FF"/>
                </a:solidFill>
                <a:latin typeface="Arial Narrow" pitchFamily="34" charset="0"/>
              </a:rPr>
              <a:t>aktarımı..</a:t>
            </a:r>
            <a:endParaRPr lang="tr-TR" altLang="tr-TR" sz="4000" b="1" dirty="0">
              <a:solidFill>
                <a:srgbClr val="3333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095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6423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r-TR" altLang="tr-TR" sz="2400" b="1" dirty="0" smtClean="0"/>
              <a:t>…………………. </a:t>
            </a:r>
            <a:r>
              <a:rPr lang="tr-TR" altLang="tr-TR" sz="2400" b="1" dirty="0"/>
              <a:t>ŞEKLİNDE, </a:t>
            </a:r>
            <a:r>
              <a:rPr lang="tr-TR" altLang="tr-TR" sz="2400" b="1" dirty="0">
                <a:solidFill>
                  <a:srgbClr val="FF0000"/>
                </a:solidFill>
              </a:rPr>
              <a:t>KÜFÜR</a:t>
            </a:r>
            <a:r>
              <a:rPr lang="tr-TR" altLang="tr-TR" sz="2400" b="1" dirty="0"/>
              <a:t> </a:t>
            </a:r>
            <a:r>
              <a:rPr lang="tr-TR" altLang="tr-TR" sz="2400" b="1" dirty="0" smtClean="0"/>
              <a:t>ETTİ…………………</a:t>
            </a:r>
            <a:endParaRPr lang="tr-TR" altLang="tr-TR" sz="2400" b="1" dirty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r-TR" altLang="tr-TR" sz="2400" b="1" dirty="0" smtClean="0"/>
              <a:t>………………………………</a:t>
            </a:r>
            <a:r>
              <a:rPr lang="tr-TR" altLang="tr-TR" sz="2400" b="1" dirty="0">
                <a:solidFill>
                  <a:srgbClr val="FF0000"/>
                </a:solidFill>
              </a:rPr>
              <a:t>TEŞEBBÜS </a:t>
            </a:r>
            <a:r>
              <a:rPr lang="tr-TR" altLang="tr-TR" sz="2400" b="1" dirty="0"/>
              <a:t>ETTİ………………..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r-TR" altLang="tr-TR" sz="2400" b="1" dirty="0"/>
              <a:t>……………………………….. </a:t>
            </a:r>
            <a:r>
              <a:rPr lang="tr-TR" altLang="tr-TR" sz="2400" b="1" dirty="0">
                <a:solidFill>
                  <a:srgbClr val="FF0000"/>
                </a:solidFill>
              </a:rPr>
              <a:t>SALDIRDI</a:t>
            </a:r>
            <a:r>
              <a:rPr lang="tr-TR" altLang="tr-TR" sz="2400" b="1" dirty="0"/>
              <a:t>……………………….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…………………………………. </a:t>
            </a:r>
            <a:r>
              <a:rPr lang="tr-TR" altLang="tr-TR" sz="2400" b="1" dirty="0">
                <a:solidFill>
                  <a:srgbClr val="FF0000"/>
                </a:solidFill>
              </a:rPr>
              <a:t>KAVGA </a:t>
            </a:r>
            <a:r>
              <a:rPr lang="tr-TR" altLang="tr-TR" sz="2400" b="1" dirty="0"/>
              <a:t>ETTİLER……………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………………………………. </a:t>
            </a:r>
            <a:r>
              <a:rPr lang="tr-TR" altLang="tr-TR" sz="2400" b="1" dirty="0">
                <a:solidFill>
                  <a:srgbClr val="FF0000"/>
                </a:solidFill>
              </a:rPr>
              <a:t>KARGAŞA </a:t>
            </a:r>
            <a:r>
              <a:rPr lang="tr-TR" altLang="tr-TR" sz="2400" b="1" dirty="0"/>
              <a:t>ÇIKTI……………….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/>
              <a:t>……………………………….. </a:t>
            </a:r>
            <a:r>
              <a:rPr lang="tr-TR" altLang="tr-TR" sz="2400" b="1" dirty="0">
                <a:solidFill>
                  <a:srgbClr val="FF0000"/>
                </a:solidFill>
              </a:rPr>
              <a:t>ARBEDE </a:t>
            </a:r>
            <a:r>
              <a:rPr lang="tr-TR" altLang="tr-TR" sz="2400" b="1" dirty="0"/>
              <a:t>ÇIKTI……………….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tr-TR" altLang="tr-TR" sz="2400" b="1" dirty="0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 flipH="1">
            <a:off x="3347863" y="2060575"/>
            <a:ext cx="3311699" cy="259256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3059113" y="2060575"/>
            <a:ext cx="3169071" cy="259256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4000" b="1" dirty="0" smtClean="0">
                <a:solidFill>
                  <a:srgbClr val="3333FF"/>
                </a:solidFill>
                <a:latin typeface="Arial Narrow" pitchFamily="34" charset="0"/>
              </a:rPr>
              <a:t>Olayların </a:t>
            </a:r>
            <a:r>
              <a:rPr lang="tr-TR" altLang="tr-TR" sz="4000" b="1" dirty="0">
                <a:solidFill>
                  <a:srgbClr val="3333FF"/>
                </a:solidFill>
                <a:latin typeface="Arial Narrow" pitchFamily="34" charset="0"/>
              </a:rPr>
              <a:t>rapora aktarımında..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251035" y="4653136"/>
            <a:ext cx="8785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4000" b="1" dirty="0">
                <a:solidFill>
                  <a:srgbClr val="FF0000"/>
                </a:solidFill>
                <a:latin typeface="Arial Narrow" pitchFamily="34" charset="0"/>
              </a:rPr>
              <a:t>Bu ifadeler </a:t>
            </a:r>
            <a:r>
              <a:rPr lang="tr-TR" altLang="tr-TR" sz="4000" b="1" dirty="0" smtClean="0">
                <a:solidFill>
                  <a:srgbClr val="FF0000"/>
                </a:solidFill>
                <a:latin typeface="Arial Narrow" pitchFamily="34" charset="0"/>
              </a:rPr>
              <a:t>KULLANILMAMALI,                    </a:t>
            </a:r>
            <a:r>
              <a:rPr lang="tr-TR" altLang="tr-TR" sz="4000" b="1" dirty="0" smtClean="0">
                <a:solidFill>
                  <a:srgbClr val="000099"/>
                </a:solidFill>
                <a:latin typeface="Arial Narrow" pitchFamily="34" charset="0"/>
              </a:rPr>
              <a:t>NE OLDUĞU AÇIKÇA YAZILMALIDIR.</a:t>
            </a:r>
            <a:endParaRPr lang="tr-TR" altLang="tr-TR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7081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RAPORLAR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67544" y="1124744"/>
            <a:ext cx="8064896" cy="465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3600" dirty="0" smtClean="0">
                <a:solidFill>
                  <a:srgbClr val="000099"/>
                </a:solidFill>
              </a:rPr>
              <a:t>Açık ve anlaşılır olmalı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</a:pPr>
            <a:endParaRPr lang="tr-TR" sz="3600" dirty="0" smtClean="0">
              <a:solidFill>
                <a:srgbClr val="000099"/>
              </a:solidFill>
            </a:endParaRP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3600" dirty="0" smtClean="0">
                <a:solidFill>
                  <a:srgbClr val="000099"/>
                </a:solidFill>
              </a:rPr>
              <a:t>Kişisel yorumlardan kaçınılmalı</a:t>
            </a: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endParaRPr lang="tr-TR" sz="3600" dirty="0" smtClean="0">
              <a:solidFill>
                <a:srgbClr val="000099"/>
              </a:solidFill>
            </a:endParaRPr>
          </a:p>
          <a:p>
            <a:pPr algn="ctr" eaLnBrk="0" hangingPunct="0">
              <a:lnSpc>
                <a:spcPct val="13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tr-TR" sz="3600" dirty="0" smtClean="0">
                <a:solidFill>
                  <a:srgbClr val="000099"/>
                </a:solidFill>
              </a:rPr>
              <a:t>Raporlar objektif düzenlenmelidir</a:t>
            </a:r>
          </a:p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Kapsam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34076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Futbol Disiplin Talimatı, TFF tarafından düzenlenen veya TFF’ </a:t>
            </a:r>
            <a:r>
              <a:rPr lang="tr-TR" sz="2400" b="1" dirty="0" err="1" smtClean="0"/>
              <a:t>nin</a:t>
            </a:r>
            <a:r>
              <a:rPr lang="tr-TR" sz="2400" b="1" dirty="0" smtClean="0"/>
              <a:t> yetki alanına giren tüm müsabakalar ve futbolla ilgili tüm hususlarda aşağıdaki kişilere uygulanır:</a:t>
            </a:r>
          </a:p>
          <a:p>
            <a:pPr algn="just"/>
            <a:endParaRPr lang="tr-TR" sz="24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a) </a:t>
            </a:r>
            <a:r>
              <a:rPr lang="tr-TR" sz="2400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Kulüpler, başkanları, onursal başkanları, yöneticileri ve çalışanları,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b) </a:t>
            </a:r>
            <a:r>
              <a:rPr lang="tr-TR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Müsabaka görevlileri, </a:t>
            </a:r>
          </a:p>
          <a:p>
            <a:pPr algn="just"/>
            <a:r>
              <a:rPr lang="es-ES" sz="2400" dirty="0" smtClean="0">
                <a:latin typeface="Arial Narrow" panose="020B0606020202030204" pitchFamily="34" charset="0"/>
              </a:rPr>
              <a:t>c) </a:t>
            </a:r>
            <a:r>
              <a:rPr lang="es-ES" sz="24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Amatör ve profesyonel futbolcular</a:t>
            </a:r>
            <a:r>
              <a:rPr lang="es-ES" sz="2400" dirty="0" smtClean="0">
                <a:latin typeface="Arial Narrow" panose="020B0606020202030204" pitchFamily="34" charset="0"/>
              </a:rPr>
              <a:t>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ç) </a:t>
            </a:r>
            <a:r>
              <a:rPr lang="tr-TR" sz="24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Teknik adamlar,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d) </a:t>
            </a:r>
            <a:r>
              <a:rPr lang="tr-TR" sz="24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Müsabaka organizatörleri ve futbolcu menajerleri,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e) Taraftarlar,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f) </a:t>
            </a:r>
            <a:r>
              <a:rPr lang="tr-TR" sz="2400" dirty="0" smtClean="0">
                <a:solidFill>
                  <a:srgbClr val="663300"/>
                </a:solidFill>
                <a:latin typeface="Arial Narrow" panose="020B0606020202030204" pitchFamily="34" charset="0"/>
              </a:rPr>
              <a:t>Bir müsabaka veya etkinlik kapsamında görevlendirilmiş kişiler, </a:t>
            </a:r>
          </a:p>
          <a:p>
            <a:pPr algn="just"/>
            <a:r>
              <a:rPr lang="tr-TR" sz="2400" dirty="0" smtClean="0">
                <a:latin typeface="Arial Narrow" panose="020B0606020202030204" pitchFamily="34" charset="0"/>
              </a:rPr>
              <a:t>g</a:t>
            </a:r>
            <a:r>
              <a:rPr lang="tr-TR" sz="2400" dirty="0" smtClean="0">
                <a:solidFill>
                  <a:srgbClr val="FF00FF"/>
                </a:solidFill>
                <a:latin typeface="Arial Narrow" panose="020B0606020202030204" pitchFamily="34" charset="0"/>
              </a:rPr>
              <a:t>) Futbolda görevli diğer kişiler. </a:t>
            </a:r>
            <a:endParaRPr lang="tr-TR" dirty="0">
              <a:solidFill>
                <a:srgbClr val="FF00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İnceleme Süreci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124744"/>
            <a:ext cx="8064896" cy="521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200" dirty="0" smtClean="0">
                <a:latin typeface="+mj-lt"/>
              </a:rPr>
              <a:t>Hukuk Müşavirliği bünyesinde görev yapan Disiplin Müfettişleri, </a:t>
            </a:r>
            <a:r>
              <a:rPr lang="tr-TR" sz="2200" dirty="0" smtClean="0">
                <a:solidFill>
                  <a:srgbClr val="7030A0"/>
                </a:solidFill>
                <a:latin typeface="+mj-lt"/>
              </a:rPr>
              <a:t>Hakem Raporları </a:t>
            </a:r>
            <a:r>
              <a:rPr lang="tr-TR" sz="2200" dirty="0" smtClean="0">
                <a:latin typeface="+mj-lt"/>
              </a:rPr>
              <a:t>ile birlikte </a:t>
            </a:r>
            <a:r>
              <a:rPr lang="tr-TR" sz="2200" dirty="0" smtClean="0">
                <a:solidFill>
                  <a:srgbClr val="CC0000"/>
                </a:solidFill>
                <a:latin typeface="+mj-lt"/>
              </a:rPr>
              <a:t>Temsilci Raporları</a:t>
            </a:r>
            <a:r>
              <a:rPr lang="tr-TR" sz="2200" dirty="0" smtClean="0">
                <a:latin typeface="+mj-lt"/>
              </a:rPr>
              <a:t>’ </a:t>
            </a:r>
            <a:r>
              <a:rPr lang="tr-TR" sz="2200" dirty="0" err="1" smtClean="0">
                <a:latin typeface="+mj-lt"/>
              </a:rPr>
              <a:t>nı</a:t>
            </a:r>
            <a:r>
              <a:rPr lang="tr-TR" sz="2200" dirty="0" smtClean="0">
                <a:latin typeface="+mj-lt"/>
              </a:rPr>
              <a:t> değerlendirir. </a:t>
            </a: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200" dirty="0" smtClean="0">
              <a:latin typeface="+mj-lt"/>
            </a:endParaRP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200" dirty="0" smtClean="0">
                <a:latin typeface="+mj-lt"/>
              </a:rPr>
              <a:t>Raporların içeriğine göre Dosya </a:t>
            </a:r>
            <a:r>
              <a:rPr lang="tr-TR" sz="2200" dirty="0" smtClean="0">
                <a:solidFill>
                  <a:srgbClr val="0070C0"/>
                </a:solidFill>
                <a:latin typeface="+mj-lt"/>
              </a:rPr>
              <a:t>Profesyonel Futbol Disiplin Kurulu’na</a:t>
            </a:r>
            <a:r>
              <a:rPr lang="tr-TR" sz="2200" dirty="0" smtClean="0">
                <a:latin typeface="+mj-lt"/>
              </a:rPr>
              <a:t> veya </a:t>
            </a:r>
            <a:r>
              <a:rPr lang="tr-TR" sz="2200" dirty="0" smtClean="0">
                <a:solidFill>
                  <a:srgbClr val="00B050"/>
                </a:solidFill>
                <a:latin typeface="+mj-lt"/>
              </a:rPr>
              <a:t>Amatör Futbol Disiplin Kurulu’na </a:t>
            </a:r>
            <a:r>
              <a:rPr lang="tr-TR" sz="2200" u="sng" dirty="0" smtClean="0">
                <a:latin typeface="+mj-lt"/>
              </a:rPr>
              <a:t>sevk edilebilir. </a:t>
            </a: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200" dirty="0" smtClean="0">
              <a:latin typeface="+mj-lt"/>
            </a:endParaRP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200" dirty="0" smtClean="0">
                <a:latin typeface="+mj-lt"/>
              </a:rPr>
              <a:t>Futbol Disiplin Talimatı’nda belirtilen ceza tiplerine </a:t>
            </a:r>
            <a:r>
              <a:rPr lang="tr-TR" sz="2200" dirty="0" smtClean="0">
                <a:solidFill>
                  <a:srgbClr val="7030A0"/>
                </a:solidFill>
                <a:latin typeface="+mj-lt"/>
              </a:rPr>
              <a:t>uygun fiillerin oluşmadığına</a:t>
            </a:r>
            <a:r>
              <a:rPr lang="tr-TR" sz="2200" dirty="0" smtClean="0">
                <a:latin typeface="+mj-lt"/>
              </a:rPr>
              <a:t> karar verilirse </a:t>
            </a:r>
            <a:r>
              <a:rPr lang="tr-TR" sz="2200" u="sng" dirty="0" smtClean="0">
                <a:latin typeface="+mj-lt"/>
              </a:rPr>
              <a:t>sevk yapılmaz.</a:t>
            </a: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200" dirty="0" smtClean="0">
              <a:latin typeface="+mj-lt"/>
            </a:endParaRPr>
          </a:p>
          <a:p>
            <a:pPr marL="0" lvl="2" algn="just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200" dirty="0" smtClean="0">
                <a:latin typeface="+mj-lt"/>
              </a:rPr>
              <a:t>Dosyanın içeriği hakkında şüphe mevcutsa </a:t>
            </a:r>
            <a:r>
              <a:rPr lang="tr-TR" sz="2200" u="sng" dirty="0" smtClean="0">
                <a:latin typeface="+mj-lt"/>
              </a:rPr>
              <a:t>Ek Rapor</a:t>
            </a:r>
            <a:r>
              <a:rPr lang="tr-TR" sz="2200" dirty="0" smtClean="0">
                <a:latin typeface="+mj-lt"/>
              </a:rPr>
              <a:t> gibi destekleyici raporlara ihtiyaç duyulabilir.</a:t>
            </a:r>
            <a:endParaRPr lang="en-US" sz="2200" dirty="0" smtClean="0"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İnceleme Süreci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340768"/>
            <a:ext cx="8064896" cy="465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2000" i="1" dirty="0" smtClean="0">
                <a:latin typeface="Futura" charset="0"/>
              </a:rPr>
              <a:t>         </a:t>
            </a:r>
            <a:r>
              <a:rPr lang="tr-TR" sz="3200" dirty="0" smtClean="0">
                <a:latin typeface="Futura" charset="0"/>
              </a:rPr>
              <a:t>Temsilciler Kurulu – MHK</a:t>
            </a: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endParaRPr lang="tr-TR" sz="3200" dirty="0" smtClean="0">
              <a:latin typeface="Futura" charset="0"/>
            </a:endParaRP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endParaRPr lang="tr-TR" sz="3200" dirty="0" smtClean="0">
              <a:latin typeface="Futura" charset="0"/>
            </a:endParaRP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3200" dirty="0" smtClean="0">
                <a:latin typeface="Futura" charset="0"/>
              </a:rPr>
              <a:t>     Soruşturma Birimi</a:t>
            </a: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sz="3200" dirty="0">
                <a:latin typeface="Futura" charset="0"/>
              </a:rPr>
              <a:t> </a:t>
            </a:r>
            <a:r>
              <a:rPr lang="tr-TR" sz="3200" dirty="0" smtClean="0">
                <a:latin typeface="Futura" charset="0"/>
              </a:rPr>
              <a:t>    </a:t>
            </a:r>
            <a:r>
              <a:rPr lang="tr-TR" sz="2800" dirty="0" smtClean="0">
                <a:latin typeface="Futura" charset="0"/>
              </a:rPr>
              <a:t>( Hukuk Müşavirliği )</a:t>
            </a: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dirty="0" smtClean="0">
                <a:latin typeface="Futura" charset="0"/>
              </a:rPr>
              <a:t>	</a:t>
            </a: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endParaRPr lang="tr-TR" dirty="0" smtClean="0">
              <a:latin typeface="Futura" charset="0"/>
            </a:endParaRPr>
          </a:p>
          <a:p>
            <a:pPr lvl="4" eaLnBrk="0" hangingPunct="0">
              <a:lnSpc>
                <a:spcPct val="130000"/>
              </a:lnSpc>
              <a:buClr>
                <a:srgbClr val="CC0000"/>
              </a:buClr>
            </a:pPr>
            <a:r>
              <a:rPr lang="tr-TR" dirty="0" smtClean="0">
                <a:latin typeface="Futura" charset="0"/>
              </a:rPr>
              <a:t>         </a:t>
            </a:r>
            <a:r>
              <a:rPr lang="tr-TR" sz="3200" dirty="0" smtClean="0">
                <a:latin typeface="Futura" charset="0"/>
              </a:rPr>
              <a:t>PFDK veya AFDK</a:t>
            </a:r>
            <a:endParaRPr lang="tr-TR" dirty="0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331640" y="1340768"/>
            <a:ext cx="662463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4499992" y="2132930"/>
            <a:ext cx="0" cy="10789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339752" y="3284984"/>
            <a:ext cx="4392612" cy="13321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4499992" y="4617132"/>
            <a:ext cx="0" cy="4680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348855" y="5130932"/>
            <a:ext cx="4383509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FDT m.76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412776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FontTx/>
              <a:buAutoNum type="arabicParenBoth"/>
              <a:defRPr/>
            </a:pPr>
            <a:r>
              <a:rPr lang="tr-TR" sz="2800" dirty="0" smtClean="0"/>
              <a:t>Müsabaka </a:t>
            </a:r>
            <a:r>
              <a:rPr lang="tr-TR" sz="2800" dirty="0" smtClean="0">
                <a:solidFill>
                  <a:srgbClr val="FF0000"/>
                </a:solidFill>
              </a:rPr>
              <a:t>görevlilerinin</a:t>
            </a:r>
            <a:r>
              <a:rPr lang="tr-TR" sz="2800" dirty="0" smtClean="0"/>
              <a:t> raporlarında bulunan hususlar </a:t>
            </a:r>
            <a:r>
              <a:rPr lang="tr-TR" sz="2800" b="1" dirty="0" smtClean="0"/>
              <a:t>aksi ispat edilmediği sürece </a:t>
            </a:r>
            <a:r>
              <a:rPr lang="tr-TR" sz="2800" dirty="0" smtClean="0">
                <a:solidFill>
                  <a:srgbClr val="C00000"/>
                </a:solidFill>
              </a:rPr>
              <a:t>doğru kabul edilir. </a:t>
            </a:r>
          </a:p>
          <a:p>
            <a:pPr indent="-457200" algn="just">
              <a:defRPr/>
            </a:pPr>
            <a:endParaRPr lang="tr-TR" sz="2800" dirty="0" smtClean="0"/>
          </a:p>
          <a:p>
            <a:pPr algn="just">
              <a:defRPr/>
            </a:pPr>
            <a:r>
              <a:rPr lang="tr-TR" sz="2800" dirty="0" smtClean="0"/>
              <a:t>(2) Müsabaka görevlilerinin vermiş olduğu raporlar   arasında </a:t>
            </a:r>
            <a:r>
              <a:rPr lang="tr-TR" sz="2800" b="1" dirty="0" smtClean="0">
                <a:solidFill>
                  <a:srgbClr val="0070C0"/>
                </a:solidFill>
              </a:rPr>
              <a:t>çelişki </a:t>
            </a:r>
            <a:r>
              <a:rPr lang="tr-TR" sz="2800" dirty="0" smtClean="0"/>
              <a:t>bulunduğu ve somut olayda hangi raporun </a:t>
            </a:r>
            <a:r>
              <a:rPr lang="tr-TR" sz="2800" b="1" dirty="0" smtClean="0">
                <a:solidFill>
                  <a:srgbClr val="00B050"/>
                </a:solidFill>
              </a:rPr>
              <a:t>maddi gerçekliği </a:t>
            </a:r>
            <a:r>
              <a:rPr lang="tr-TR" sz="2800" dirty="0" smtClean="0"/>
              <a:t>yansıttığı </a:t>
            </a:r>
            <a:r>
              <a:rPr lang="tr-TR" sz="2800" dirty="0" smtClean="0">
                <a:solidFill>
                  <a:srgbClr val="7030A0"/>
                </a:solidFill>
              </a:rPr>
              <a:t>tespit edilemediği </a:t>
            </a:r>
            <a:r>
              <a:rPr lang="tr-TR" sz="2800" dirty="0" smtClean="0"/>
              <a:t>takdirde, </a:t>
            </a:r>
            <a:r>
              <a:rPr lang="tr-TR" sz="2800" b="1" dirty="0" smtClean="0"/>
              <a:t>oyun alanındaki fiiller bakımından </a:t>
            </a:r>
            <a:r>
              <a:rPr lang="tr-TR" sz="2800" b="1" dirty="0" smtClean="0">
                <a:solidFill>
                  <a:srgbClr val="FF00FF"/>
                </a:solidFill>
              </a:rPr>
              <a:t>hakem raporu</a:t>
            </a:r>
            <a:r>
              <a:rPr lang="tr-TR" sz="2800" b="1" dirty="0" smtClean="0"/>
              <a:t>, oyun alanı dışındaki fiiller bakımından ise </a:t>
            </a:r>
            <a:r>
              <a:rPr lang="tr-TR" sz="2800" b="1" dirty="0" smtClean="0">
                <a:solidFill>
                  <a:schemeClr val="bg1">
                    <a:lumMod val="50000"/>
                  </a:schemeClr>
                </a:solidFill>
              </a:rPr>
              <a:t>temsilci</a:t>
            </a:r>
            <a:r>
              <a:rPr lang="tr-TR" sz="2800" b="1" dirty="0" smtClean="0"/>
              <a:t> raporu esas alınır</a:t>
            </a:r>
            <a:r>
              <a:rPr lang="tr-TR" sz="2800" dirty="0" smtClean="0"/>
              <a:t>. </a:t>
            </a:r>
            <a:endParaRPr lang="tr-TR" sz="2800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3203848" y="333375"/>
            <a:ext cx="58322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Disiplin Kurulu Süreci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39552" y="1412776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Disiplin Kurulu, idari tedbir ve savunmayı öncelikle inceler.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/>
              <a:t>Gerekli görmesi halinde </a:t>
            </a:r>
            <a:r>
              <a:rPr lang="tr-TR" sz="2400" b="1" dirty="0" smtClean="0">
                <a:solidFill>
                  <a:srgbClr val="0070C0"/>
                </a:solidFill>
              </a:rPr>
              <a:t>rapor düzenleyenlerin </a:t>
            </a:r>
            <a:r>
              <a:rPr lang="tr-TR" sz="2400" b="1" dirty="0" smtClean="0">
                <a:solidFill>
                  <a:srgbClr val="FF00FF"/>
                </a:solidFill>
              </a:rPr>
              <a:t>yazılı</a:t>
            </a:r>
            <a:r>
              <a:rPr lang="tr-TR" sz="2400" b="1" dirty="0" smtClean="0"/>
              <a:t> ve </a:t>
            </a:r>
            <a:r>
              <a:rPr lang="tr-TR" sz="2400" b="1" dirty="0" smtClean="0">
                <a:solidFill>
                  <a:srgbClr val="FF00FF"/>
                </a:solidFill>
              </a:rPr>
              <a:t>sözlü</a:t>
            </a:r>
            <a:r>
              <a:rPr lang="tr-TR" sz="2400" b="1" dirty="0" smtClean="0"/>
              <a:t> beyanlarını tespit edebilir, ilgililerin sanık veya tanık sıfatıyla yazılı, sözlü beyanlarını alabilir.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Disiplin Kurulu </a:t>
            </a:r>
            <a:r>
              <a:rPr lang="tr-TR" sz="2400" dirty="0" smtClean="0">
                <a:solidFill>
                  <a:srgbClr val="00B050"/>
                </a:solidFill>
              </a:rPr>
              <a:t>karar verirken </a:t>
            </a:r>
            <a:r>
              <a:rPr lang="tr-TR" sz="2400" b="1" dirty="0" smtClean="0">
                <a:solidFill>
                  <a:srgbClr val="7030A0"/>
                </a:solidFill>
              </a:rPr>
              <a:t>hakemlerin</a:t>
            </a:r>
            <a:r>
              <a:rPr lang="tr-TR" sz="2400" dirty="0" smtClean="0"/>
              <a:t> </a:t>
            </a:r>
            <a:r>
              <a:rPr lang="tr-TR" sz="2400" dirty="0" smtClean="0"/>
              <a:t>ve diğer müsabaka </a:t>
            </a:r>
            <a:r>
              <a:rPr lang="tr-TR" sz="2400" b="1" dirty="0" smtClean="0">
                <a:solidFill>
                  <a:srgbClr val="663300"/>
                </a:solidFill>
              </a:rPr>
              <a:t>görevlilerinin</a:t>
            </a:r>
            <a:r>
              <a:rPr lang="tr-TR" sz="2400" dirty="0" smtClean="0"/>
              <a:t> resmi </a:t>
            </a:r>
            <a:r>
              <a:rPr lang="tr-TR" sz="2400" u="sng" dirty="0" smtClean="0"/>
              <a:t>raporlarını esas alır.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Bununla birlikte </a:t>
            </a:r>
            <a:r>
              <a:rPr lang="tr-TR" sz="2400" dirty="0" smtClean="0">
                <a:solidFill>
                  <a:srgbClr val="CC0000"/>
                </a:solidFill>
              </a:rPr>
              <a:t>işitsel </a:t>
            </a:r>
            <a:r>
              <a:rPr lang="tr-TR" sz="2400" dirty="0" smtClean="0"/>
              <a:t>veya </a:t>
            </a:r>
            <a:r>
              <a:rPr lang="tr-TR" sz="2400" dirty="0" smtClean="0">
                <a:solidFill>
                  <a:srgbClr val="CC0000"/>
                </a:solidFill>
              </a:rPr>
              <a:t>görsel</a:t>
            </a:r>
            <a:r>
              <a:rPr lang="tr-TR" sz="2400" dirty="0" smtClean="0"/>
              <a:t> kayıtlardan da yararlanabilir. Bunlar yalnızca olayın disiplin yönüyle ilgili kanıt olarak kullanılabilir.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Raporlama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85720" y="100010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FIFA 1137 Numaralı Sirküleriyle FIFA’ </a:t>
            </a:r>
            <a:r>
              <a:rPr lang="tr-TR" sz="2400" dirty="0" err="1" smtClean="0"/>
              <a:t>nın</a:t>
            </a:r>
            <a:r>
              <a:rPr lang="tr-TR" sz="2400" dirty="0" smtClean="0"/>
              <a:t> düzenlediği turnuvalarda hakemlerin uymaları gereken hususlar düzenlenmiştir. Buna göre:</a:t>
            </a:r>
          </a:p>
          <a:p>
            <a:pPr algn="just"/>
            <a:endParaRPr lang="tr-TR" sz="2400" dirty="0" smtClean="0"/>
          </a:p>
          <a:p>
            <a:pPr algn="just">
              <a:buFont typeface="Arial" pitchFamily="34" charset="0"/>
              <a:buChar char="•"/>
            </a:pPr>
            <a:r>
              <a:rPr lang="tr-TR" sz="2400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CC0000"/>
                </a:solidFill>
                <a:latin typeface="Arial Narrow" panose="020B0606020202030204" pitchFamily="34" charset="0"/>
              </a:rPr>
              <a:t>Kırmızı kartlar mümkün olduğu kadar detaylandırılmalıdır.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Olay topa ulaşmak amacıyla mı meydana geldi?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FF00FF"/>
                </a:solidFill>
                <a:latin typeface="Arial Narrow" panose="020B0606020202030204" pitchFamily="34" charset="0"/>
              </a:rPr>
              <a:t>Oyun durmuş muydu?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Bunun neticesinde sakatlık oluştu mu?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663300"/>
                </a:solidFill>
                <a:latin typeface="Arial Narrow" panose="020B0606020202030204" pitchFamily="34" charset="0"/>
              </a:rPr>
              <a:t>Hakaret ve sözlerin tam içeriği neydi?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Olay ne zaman meydana geldi?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Olay meydana gelmeden önce oyuncunun atılmasının yolunu açan herhangi bir olay yaşandı mı?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</a:t>
            </a:r>
            <a:r>
              <a:rPr lang="tr-TR" sz="2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Olayın detayları. 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latin typeface="Arial Narrow" panose="020B0606020202030204" pitchFamily="34" charset="0"/>
              </a:rPr>
              <a:t> Oyuncu oyun alanını terk etmekte direndi mi?</a:t>
            </a:r>
            <a:endParaRPr lang="tr-TR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291138" y="333375"/>
            <a:ext cx="3744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</a:rPr>
              <a:t>Raporlama</a:t>
            </a:r>
            <a:endParaRPr lang="tr-TR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14282" y="1124744"/>
            <a:ext cx="8715436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lnSpc>
                <a:spcPct val="130000"/>
              </a:lnSpc>
              <a:buClr>
                <a:srgbClr val="CC0000"/>
              </a:buClr>
            </a:pPr>
            <a:endParaRPr lang="tr-TR" sz="2600" dirty="0" smtClean="0"/>
          </a:p>
          <a:p>
            <a:pPr algn="just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tr-TR" sz="2600" dirty="0" smtClean="0"/>
              <a:t> Tekme, </a:t>
            </a:r>
            <a:r>
              <a:rPr lang="tr-TR" sz="2600" dirty="0" smtClean="0">
                <a:solidFill>
                  <a:srgbClr val="00B050"/>
                </a:solidFill>
              </a:rPr>
              <a:t>tokat</a:t>
            </a:r>
            <a:r>
              <a:rPr lang="tr-TR" sz="2600" dirty="0" smtClean="0"/>
              <a:t>, </a:t>
            </a:r>
            <a:r>
              <a:rPr lang="tr-TR" sz="2600" dirty="0" smtClean="0">
                <a:solidFill>
                  <a:srgbClr val="C00000"/>
                </a:solidFill>
              </a:rPr>
              <a:t>yumruk</a:t>
            </a:r>
            <a:r>
              <a:rPr lang="tr-TR" sz="2600" dirty="0" smtClean="0"/>
              <a:t> veya </a:t>
            </a:r>
            <a:r>
              <a:rPr lang="tr-TR" sz="2600" dirty="0" smtClean="0">
                <a:solidFill>
                  <a:srgbClr val="0070C0"/>
                </a:solidFill>
              </a:rPr>
              <a:t>tükürük</a:t>
            </a:r>
            <a:r>
              <a:rPr lang="tr-TR" sz="2600" dirty="0" smtClean="0"/>
              <a:t> varsa </a:t>
            </a:r>
            <a:endParaRPr lang="tr-TR" sz="2600" dirty="0" smtClean="0"/>
          </a:p>
          <a:p>
            <a:pPr algn="just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tr-TR" sz="2600" b="1" dirty="0" smtClean="0">
                <a:solidFill>
                  <a:srgbClr val="7030A0"/>
                </a:solidFill>
              </a:rPr>
              <a:t>isabet </a:t>
            </a:r>
            <a:r>
              <a:rPr lang="tr-TR" sz="2600" b="1" dirty="0" smtClean="0">
                <a:solidFill>
                  <a:srgbClr val="7030A0"/>
                </a:solidFill>
              </a:rPr>
              <a:t>etti mi</a:t>
            </a:r>
            <a:r>
              <a:rPr lang="tr-TR" sz="2600" dirty="0" smtClean="0"/>
              <a:t>? İsabet ettiyse </a:t>
            </a:r>
            <a:r>
              <a:rPr lang="tr-TR" sz="2600" u="sng" dirty="0" smtClean="0"/>
              <a:t>sonucu ne oldu</a:t>
            </a:r>
            <a:r>
              <a:rPr lang="tr-TR" sz="2600" dirty="0" smtClean="0"/>
              <a:t>.</a:t>
            </a:r>
          </a:p>
          <a:p>
            <a:pPr algn="just" eaLnBrk="0" hangingPunct="0">
              <a:lnSpc>
                <a:spcPct val="130000"/>
              </a:lnSpc>
            </a:pPr>
            <a:endParaRPr lang="tr-TR" sz="2600" dirty="0" smtClean="0"/>
          </a:p>
          <a:p>
            <a:pPr algn="just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tr-TR" sz="2600" dirty="0" smtClean="0"/>
              <a:t> Oyuncunun </a:t>
            </a:r>
            <a:r>
              <a:rPr lang="tr-TR" sz="2600" b="1" dirty="0" smtClean="0"/>
              <a:t>sahayı terk etmekte </a:t>
            </a:r>
            <a:r>
              <a:rPr lang="tr-TR" sz="2600" b="1" dirty="0" smtClean="0">
                <a:solidFill>
                  <a:srgbClr val="FF00FF"/>
                </a:solidFill>
              </a:rPr>
              <a:t>direnmesinin</a:t>
            </a:r>
            <a:r>
              <a:rPr lang="tr-TR" sz="2600" dirty="0" smtClean="0"/>
              <a:t> detayları ve bu esnada müsabakanın </a:t>
            </a:r>
            <a:r>
              <a:rPr lang="tr-TR" sz="2600" b="1" dirty="0" smtClean="0">
                <a:solidFill>
                  <a:srgbClr val="00B0F0"/>
                </a:solidFill>
              </a:rPr>
              <a:t>gidişatına etkisi.</a:t>
            </a:r>
          </a:p>
          <a:p>
            <a:pPr algn="just" eaLnBrk="0" hangingPunct="0">
              <a:lnSpc>
                <a:spcPct val="130000"/>
              </a:lnSpc>
            </a:pPr>
            <a:endParaRPr lang="tr-TR" sz="2600" dirty="0" smtClean="0"/>
          </a:p>
          <a:p>
            <a:pPr algn="just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tr-TR" sz="2600" b="1" dirty="0" smtClean="0"/>
              <a:t>Olayın sonrasında </a:t>
            </a:r>
            <a:r>
              <a:rPr lang="tr-TR" sz="2600" dirty="0" smtClean="0">
                <a:solidFill>
                  <a:srgbClr val="00B050"/>
                </a:solidFill>
              </a:rPr>
              <a:t>ne oldu</a:t>
            </a:r>
            <a:r>
              <a:rPr lang="tr-TR" sz="2600" dirty="0" smtClean="0"/>
              <a:t>? (Tahrik, gerilim, ihraç)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zel Tasarım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1283</Words>
  <Application>Microsoft Office PowerPoint</Application>
  <PresentationFormat>Ekran Gösterisi (4:3)</PresentationFormat>
  <Paragraphs>164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28" baseType="lpstr">
      <vt:lpstr>Özel Tasarım</vt:lpstr>
      <vt:lpstr>1_Özel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</vt:vector>
  </TitlesOfParts>
  <Company>TFF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canbodur</dc:creator>
  <cp:lastModifiedBy>nazmi</cp:lastModifiedBy>
  <cp:revision>364</cp:revision>
  <cp:lastPrinted>2016-11-07T18:27:17Z</cp:lastPrinted>
  <dcterms:created xsi:type="dcterms:W3CDTF">2006-05-24T07:23:07Z</dcterms:created>
  <dcterms:modified xsi:type="dcterms:W3CDTF">2016-12-06T08:01:03Z</dcterms:modified>
</cp:coreProperties>
</file>